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347" r:id="rId6"/>
    <p:sldId id="327" r:id="rId7"/>
    <p:sldId id="362" r:id="rId8"/>
    <p:sldId id="350" r:id="rId9"/>
    <p:sldId id="356" r:id="rId10"/>
    <p:sldId id="337" r:id="rId11"/>
    <p:sldId id="355" r:id="rId12"/>
    <p:sldId id="359" r:id="rId13"/>
    <p:sldId id="339" r:id="rId14"/>
    <p:sldId id="341" r:id="rId15"/>
    <p:sldId id="329" r:id="rId16"/>
    <p:sldId id="360" r:id="rId17"/>
    <p:sldId id="361" r:id="rId18"/>
    <p:sldId id="344" r:id="rId19"/>
    <p:sldId id="277" r:id="rId20"/>
    <p:sldId id="295" r:id="rId21"/>
  </p:sldIdLst>
  <p:sldSz cx="9144000" cy="6858000" type="screen4x3"/>
  <p:notesSz cx="6797675" cy="98726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 Fisogni" initials="AF" lastIdx="1" clrIdx="0">
    <p:extLst>
      <p:ext uri="{19B8F6BF-5375-455C-9EA6-DF929625EA0E}">
        <p15:presenceInfo xmlns:p15="http://schemas.microsoft.com/office/powerpoint/2012/main" userId="S::a.fisogni@turco.it::6dc6668b-cc9e-4b78-bc70-509fbfbf82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04F95C-A009-447A-B96D-67CA6BB1385D}" v="1" dt="2023-05-18T14:52:50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4660"/>
  </p:normalViewPr>
  <p:slideViewPr>
    <p:cSldViewPr>
      <p:cViewPr varScale="1">
        <p:scale>
          <a:sx n="115" d="100"/>
          <a:sy n="115" d="100"/>
        </p:scale>
        <p:origin x="19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88" y="-78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Grazia Bissolotti" userId="c46de444-c8d9-4eb0-8774-f484e17a2c38" providerId="ADAL" clId="{5A04F95C-A009-447A-B96D-67CA6BB1385D}"/>
    <pc:docChg chg="modNotesMaster modHandout">
      <pc:chgData name="Maria Grazia Bissolotti" userId="c46de444-c8d9-4eb0-8774-f484e17a2c38" providerId="ADAL" clId="{5A04F95C-A009-447A-B96D-67CA6BB1385D}" dt="2023-05-18T14:52:50.474" v="0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Sector (all)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84-4B4C-A2E9-9879A5983C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84-4B4C-A2E9-9879A5983C77}"/>
              </c:ext>
            </c:extLst>
          </c:dPt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Foglio1!$A$2:$A$3</c:f>
              <c:strCache>
                <c:ptCount val="2"/>
                <c:pt idx="0">
                  <c:v>Aero</c:v>
                </c:pt>
                <c:pt idx="1">
                  <c:v>Non-aero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04-49DA-ACD2-E6FEABADC0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Geo. Scope (all)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34-4113-9EC6-9BDED092D7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34-4113-9EC6-9BDED092D7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34-4113-9EC6-9BDED092D79B}"/>
              </c:ext>
            </c:extLst>
          </c:dPt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Foglio1!$A$2:$A$4</c:f>
              <c:strCache>
                <c:ptCount val="3"/>
                <c:pt idx="0">
                  <c:v>ITA</c:v>
                </c:pt>
                <c:pt idx="1">
                  <c:v>EU</c:v>
                </c:pt>
                <c:pt idx="2">
                  <c:v>Extra EU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75</c:v>
                </c:pt>
                <c:pt idx="1">
                  <c:v>13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BC-444B-A602-EA8C8CADA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1T12:09:07.93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767" cy="49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91" tIns="46396" rIns="92791" bIns="4639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908" y="0"/>
            <a:ext cx="2945767" cy="49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91" tIns="46396" rIns="92791" bIns="4639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949"/>
            <a:ext cx="2945767" cy="49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91" tIns="46396" rIns="92791" bIns="4639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908" y="9378949"/>
            <a:ext cx="2945767" cy="49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91" tIns="46396" rIns="92791" bIns="4639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121C63-868A-4D5B-B6B4-93A477C594C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2607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767" cy="49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91" tIns="46396" rIns="92791" bIns="4639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85" y="0"/>
            <a:ext cx="2945767" cy="49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91" tIns="46396" rIns="92791" bIns="4639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18" y="4690277"/>
            <a:ext cx="5436841" cy="444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91" tIns="46396" rIns="92791" bIns="46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7346"/>
            <a:ext cx="2945767" cy="49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91" tIns="46396" rIns="92791" bIns="4639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85" y="9377346"/>
            <a:ext cx="2945767" cy="49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91" tIns="46396" rIns="92791" bIns="4639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937BCB-3AF0-401C-A9E9-35E4598F5DA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602225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Times New Roman" panose="02020603050405020304" pitchFamily="18" charset="0"/>
            </a:endParaRPr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4057" indent="-290022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0088" indent="-23201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24123" indent="-23201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88158" indent="-23201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193" indent="-232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16228" indent="-232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0263" indent="-232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4298" indent="-232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F120672-517B-45BB-8D20-2D004F3CBA2F}" type="slidenum">
              <a:rPr lang="it-IT" altLang="it-IT" sz="1200"/>
              <a:pPr eaLnBrk="1" hangingPunct="1"/>
              <a:t>1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97292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SRL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gen. pres. 2018-07</a:t>
            </a:r>
          </a:p>
        </p:txBody>
      </p:sp>
    </p:spTree>
    <p:extLst>
      <p:ext uri="{BB962C8B-B14F-4D97-AF65-F5344CB8AC3E}">
        <p14:creationId xmlns:p14="http://schemas.microsoft.com/office/powerpoint/2010/main" val="401216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SRL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gen. pres. 2018-07</a:t>
            </a:r>
          </a:p>
        </p:txBody>
      </p:sp>
    </p:spTree>
    <p:extLst>
      <p:ext uri="{BB962C8B-B14F-4D97-AF65-F5344CB8AC3E}">
        <p14:creationId xmlns:p14="http://schemas.microsoft.com/office/powerpoint/2010/main" val="39865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SRL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gen. pres. 2018-07</a:t>
            </a:r>
          </a:p>
        </p:txBody>
      </p:sp>
    </p:spTree>
    <p:extLst>
      <p:ext uri="{BB962C8B-B14F-4D97-AF65-F5344CB8AC3E}">
        <p14:creationId xmlns:p14="http://schemas.microsoft.com/office/powerpoint/2010/main" val="1322979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SRL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gen. pres. 2018-07</a:t>
            </a:r>
          </a:p>
        </p:txBody>
      </p:sp>
    </p:spTree>
    <p:extLst>
      <p:ext uri="{BB962C8B-B14F-4D97-AF65-F5344CB8AC3E}">
        <p14:creationId xmlns:p14="http://schemas.microsoft.com/office/powerpoint/2010/main" val="2140707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SRL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gen. pres. 2018-07</a:t>
            </a:r>
          </a:p>
        </p:txBody>
      </p:sp>
    </p:spTree>
    <p:extLst>
      <p:ext uri="{BB962C8B-B14F-4D97-AF65-F5344CB8AC3E}">
        <p14:creationId xmlns:p14="http://schemas.microsoft.com/office/powerpoint/2010/main" val="2448398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SRL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gen. pres. 2018-07</a:t>
            </a:r>
          </a:p>
        </p:txBody>
      </p:sp>
    </p:spTree>
    <p:extLst>
      <p:ext uri="{BB962C8B-B14F-4D97-AF65-F5344CB8AC3E}">
        <p14:creationId xmlns:p14="http://schemas.microsoft.com/office/powerpoint/2010/main" val="96731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SRL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gen. pres. 2018-07</a:t>
            </a:r>
          </a:p>
        </p:txBody>
      </p:sp>
    </p:spTree>
    <p:extLst>
      <p:ext uri="{BB962C8B-B14F-4D97-AF65-F5344CB8AC3E}">
        <p14:creationId xmlns:p14="http://schemas.microsoft.com/office/powerpoint/2010/main" val="307909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SRL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gen. pres. 2018-07</a:t>
            </a:r>
          </a:p>
        </p:txBody>
      </p:sp>
    </p:spTree>
    <p:extLst>
      <p:ext uri="{BB962C8B-B14F-4D97-AF65-F5344CB8AC3E}">
        <p14:creationId xmlns:p14="http://schemas.microsoft.com/office/powerpoint/2010/main" val="358560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SRL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gen. pres. 2018-07</a:t>
            </a:r>
          </a:p>
        </p:txBody>
      </p:sp>
    </p:spTree>
    <p:extLst>
      <p:ext uri="{BB962C8B-B14F-4D97-AF65-F5344CB8AC3E}">
        <p14:creationId xmlns:p14="http://schemas.microsoft.com/office/powerpoint/2010/main" val="349268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SRL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gen. pres. 2018-07</a:t>
            </a:r>
          </a:p>
        </p:txBody>
      </p:sp>
    </p:spTree>
    <p:extLst>
      <p:ext uri="{BB962C8B-B14F-4D97-AF65-F5344CB8AC3E}">
        <p14:creationId xmlns:p14="http://schemas.microsoft.com/office/powerpoint/2010/main" val="233432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SRL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gen. pres. 2018-07</a:t>
            </a:r>
          </a:p>
        </p:txBody>
      </p:sp>
    </p:spTree>
    <p:extLst>
      <p:ext uri="{BB962C8B-B14F-4D97-AF65-F5344CB8AC3E}">
        <p14:creationId xmlns:p14="http://schemas.microsoft.com/office/powerpoint/2010/main" val="224141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SRL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gen. pres. 2018-07</a:t>
            </a:r>
          </a:p>
        </p:txBody>
      </p:sp>
    </p:spTree>
    <p:extLst>
      <p:ext uri="{BB962C8B-B14F-4D97-AF65-F5344CB8AC3E}">
        <p14:creationId xmlns:p14="http://schemas.microsoft.com/office/powerpoint/2010/main" val="28483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SRL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gen. pres. 2018-07</a:t>
            </a:r>
          </a:p>
        </p:txBody>
      </p:sp>
    </p:spTree>
    <p:extLst>
      <p:ext uri="{BB962C8B-B14F-4D97-AF65-F5344CB8AC3E}">
        <p14:creationId xmlns:p14="http://schemas.microsoft.com/office/powerpoint/2010/main" val="349765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SRL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AVIOCHEM gen. pres. 2018-07</a:t>
            </a:r>
          </a:p>
        </p:txBody>
      </p:sp>
    </p:spTree>
    <p:extLst>
      <p:ext uri="{BB962C8B-B14F-4D97-AF65-F5344CB8AC3E}">
        <p14:creationId xmlns:p14="http://schemas.microsoft.com/office/powerpoint/2010/main" val="416241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4008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AVIOCHEM SRL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461125"/>
            <a:ext cx="670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AVIOCHEM gen. pres. 2018-07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jpe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jpeg"/><Relationship Id="rId18" Type="http://schemas.openxmlformats.org/officeDocument/2006/relationships/image" Target="../media/image63.jpeg"/><Relationship Id="rId26" Type="http://schemas.openxmlformats.org/officeDocument/2006/relationships/image" Target="../media/image70.png"/><Relationship Id="rId39" Type="http://schemas.openxmlformats.org/officeDocument/2006/relationships/image" Target="../media/image83.jpeg"/><Relationship Id="rId21" Type="http://schemas.openxmlformats.org/officeDocument/2006/relationships/image" Target="../media/image66.png"/><Relationship Id="rId34" Type="http://schemas.openxmlformats.org/officeDocument/2006/relationships/image" Target="../media/image78.jpeg"/><Relationship Id="rId42" Type="http://schemas.openxmlformats.org/officeDocument/2006/relationships/oleObject" Target="../embeddings/oleObject2.bin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6" Type="http://schemas.openxmlformats.org/officeDocument/2006/relationships/image" Target="../media/image61.jpg"/><Relationship Id="rId29" Type="http://schemas.openxmlformats.org/officeDocument/2006/relationships/image" Target="../media/image7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9.jpeg"/><Relationship Id="rId32" Type="http://schemas.openxmlformats.org/officeDocument/2006/relationships/image" Target="../media/image76.jpeg"/><Relationship Id="rId37" Type="http://schemas.openxmlformats.org/officeDocument/2006/relationships/image" Target="../media/image81.jpeg"/><Relationship Id="rId40" Type="http://schemas.openxmlformats.org/officeDocument/2006/relationships/image" Target="../media/image84.jpeg"/><Relationship Id="rId45" Type="http://schemas.openxmlformats.org/officeDocument/2006/relationships/image" Target="../media/image4.jpeg"/><Relationship Id="rId5" Type="http://schemas.openxmlformats.org/officeDocument/2006/relationships/image" Target="../media/image50.png"/><Relationship Id="rId15" Type="http://schemas.openxmlformats.org/officeDocument/2006/relationships/image" Target="../media/image60.jpg"/><Relationship Id="rId23" Type="http://schemas.openxmlformats.org/officeDocument/2006/relationships/image" Target="../media/image68.jpeg"/><Relationship Id="rId28" Type="http://schemas.openxmlformats.org/officeDocument/2006/relationships/image" Target="../media/image72.jpeg"/><Relationship Id="rId36" Type="http://schemas.openxmlformats.org/officeDocument/2006/relationships/image" Target="../media/image80.jpeg"/><Relationship Id="rId10" Type="http://schemas.openxmlformats.org/officeDocument/2006/relationships/image" Target="../media/image55.jpeg"/><Relationship Id="rId19" Type="http://schemas.openxmlformats.org/officeDocument/2006/relationships/image" Target="../media/image64.jpeg"/><Relationship Id="rId31" Type="http://schemas.openxmlformats.org/officeDocument/2006/relationships/image" Target="../media/image75.jpeg"/><Relationship Id="rId44" Type="http://schemas.openxmlformats.org/officeDocument/2006/relationships/image" Target="../media/image87.png"/><Relationship Id="rId4" Type="http://schemas.openxmlformats.org/officeDocument/2006/relationships/image" Target="../media/image49.pn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Relationship Id="rId22" Type="http://schemas.openxmlformats.org/officeDocument/2006/relationships/image" Target="../media/image67.jpeg"/><Relationship Id="rId27" Type="http://schemas.openxmlformats.org/officeDocument/2006/relationships/image" Target="../media/image71.jpeg"/><Relationship Id="rId30" Type="http://schemas.openxmlformats.org/officeDocument/2006/relationships/image" Target="../media/image74.jpeg"/><Relationship Id="rId35" Type="http://schemas.openxmlformats.org/officeDocument/2006/relationships/image" Target="../media/image79.jpeg"/><Relationship Id="rId43" Type="http://schemas.openxmlformats.org/officeDocument/2006/relationships/image" Target="../media/image86.png"/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12" Type="http://schemas.openxmlformats.org/officeDocument/2006/relationships/image" Target="../media/image57.png"/><Relationship Id="rId17" Type="http://schemas.openxmlformats.org/officeDocument/2006/relationships/image" Target="../media/image62.jpeg"/><Relationship Id="rId25" Type="http://schemas.openxmlformats.org/officeDocument/2006/relationships/oleObject" Target="../embeddings/oleObject1.bin"/><Relationship Id="rId33" Type="http://schemas.openxmlformats.org/officeDocument/2006/relationships/image" Target="../media/image77.png"/><Relationship Id="rId38" Type="http://schemas.openxmlformats.org/officeDocument/2006/relationships/image" Target="../media/image82.jpeg"/><Relationship Id="rId20" Type="http://schemas.openxmlformats.org/officeDocument/2006/relationships/image" Target="../media/image65.png"/><Relationship Id="rId41" Type="http://schemas.openxmlformats.org/officeDocument/2006/relationships/image" Target="../media/image8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80914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1031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0" y="2852738"/>
            <a:ext cx="8064500" cy="3529012"/>
          </a:xfrm>
        </p:spPr>
        <p:txBody>
          <a:bodyPr/>
          <a:lstStyle/>
          <a:p>
            <a:r>
              <a:rPr lang="en-GB" altLang="it-IT" sz="2800" dirty="0"/>
              <a:t>AEROSPACE CHEMICALS and</a:t>
            </a:r>
            <a:br>
              <a:rPr lang="en-GB" altLang="it-IT" sz="2800" dirty="0"/>
            </a:br>
            <a:r>
              <a:rPr lang="en-GB" altLang="it-IT" sz="2800" dirty="0"/>
              <a:t>LOGISTICS SOLUTIONS</a:t>
            </a:r>
            <a:br>
              <a:rPr lang="en-GB" altLang="it-IT" sz="2800" dirty="0"/>
            </a:br>
            <a:br>
              <a:rPr lang="en-GB" altLang="it-IT" sz="2800" dirty="0"/>
            </a:br>
            <a:endParaRPr lang="en-GB" altLang="it-IT" sz="18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F6E4490-D4A4-4D05-BACC-94A7A9BEF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907" y="5355318"/>
            <a:ext cx="1277317" cy="12798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>
          <a:xfrm>
            <a:off x="323850" y="609600"/>
            <a:ext cx="8568630" cy="1143000"/>
          </a:xfrm>
        </p:spPr>
        <p:txBody>
          <a:bodyPr/>
          <a:lstStyle/>
          <a:p>
            <a:r>
              <a:rPr lang="it-IT" altLang="it-IT" dirty="0"/>
              <a:t>WHO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0"/>
          <a:stretch>
            <a:fillRect/>
          </a:stretch>
        </p:blipFill>
        <p:spPr bwMode="auto">
          <a:xfrm>
            <a:off x="5292725" y="4797425"/>
            <a:ext cx="1689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97425"/>
            <a:ext cx="1150938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17287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16113"/>
            <a:ext cx="191293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16113"/>
            <a:ext cx="1765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20161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8" descr="imgres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781300"/>
            <a:ext cx="203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3" r="-603" b="28893"/>
          <a:stretch>
            <a:fillRect/>
          </a:stretch>
        </p:blipFill>
        <p:spPr bwMode="auto">
          <a:xfrm>
            <a:off x="6804025" y="3789363"/>
            <a:ext cx="19161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magine 22" descr="imgres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56" b="47633"/>
          <a:stretch>
            <a:fillRect/>
          </a:stretch>
        </p:blipFill>
        <p:spPr bwMode="auto">
          <a:xfrm>
            <a:off x="395288" y="4652963"/>
            <a:ext cx="207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589588"/>
            <a:ext cx="833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157788"/>
            <a:ext cx="122396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732" y="2713810"/>
            <a:ext cx="1314450" cy="6286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16" y="2895612"/>
            <a:ext cx="2802356" cy="56859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5" b="33846"/>
          <a:stretch/>
        </p:blipFill>
        <p:spPr>
          <a:xfrm>
            <a:off x="2428875" y="3639112"/>
            <a:ext cx="4286250" cy="792089"/>
          </a:xfrm>
          <a:prstGeom prst="rect">
            <a:avLst/>
          </a:prstGeom>
        </p:spPr>
      </p:pic>
      <p:grpSp>
        <p:nvGrpSpPr>
          <p:cNvPr id="22" name="Gruppo 21"/>
          <p:cNvGrpSpPr/>
          <p:nvPr/>
        </p:nvGrpSpPr>
        <p:grpSpPr>
          <a:xfrm>
            <a:off x="0" y="6872"/>
            <a:ext cx="9144000" cy="564016"/>
            <a:chOff x="0" y="6872"/>
            <a:chExt cx="9144000" cy="564016"/>
          </a:xfrm>
        </p:grpSpPr>
        <p:sp>
          <p:nvSpPr>
            <p:cNvPr id="24" name="Rettangolo 23"/>
            <p:cNvSpPr/>
            <p:nvPr/>
          </p:nvSpPr>
          <p:spPr>
            <a:xfrm>
              <a:off x="1" y="10159"/>
              <a:ext cx="9143999" cy="560729"/>
            </a:xfrm>
            <a:prstGeom prst="rect">
              <a:avLst/>
            </a:prstGeom>
            <a:solidFill>
              <a:srgbClr val="71BF71"/>
            </a:solidFill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72"/>
              <a:ext cx="3552092" cy="5640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/>
          <p:cNvSpPr>
            <a:spLocks noGrp="1"/>
          </p:cNvSpPr>
          <p:nvPr>
            <p:ph type="title"/>
          </p:nvPr>
        </p:nvSpPr>
        <p:spPr>
          <a:xfrm>
            <a:off x="107504" y="671013"/>
            <a:ext cx="8882732" cy="947737"/>
          </a:xfrm>
        </p:spPr>
        <p:txBody>
          <a:bodyPr/>
          <a:lstStyle/>
          <a:p>
            <a:r>
              <a:rPr lang="it-IT" altLang="it-IT" dirty="0"/>
              <a:t>WHO</a:t>
            </a:r>
          </a:p>
        </p:txBody>
      </p:sp>
      <p:pic>
        <p:nvPicPr>
          <p:cNvPr id="2867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61" y="4724300"/>
            <a:ext cx="935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048" y="3573363"/>
            <a:ext cx="12573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3" y="3932138"/>
            <a:ext cx="1587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86" y="2060475"/>
            <a:ext cx="19954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Immagine 8" descr="Pratt%20&amp;%20Whitney%20Medallion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3" y="1700113"/>
            <a:ext cx="12477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Immagine 13" descr="132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6" b="37503"/>
          <a:stretch>
            <a:fillRect/>
          </a:stretch>
        </p:blipFill>
        <p:spPr bwMode="auto">
          <a:xfrm>
            <a:off x="2843436" y="3860700"/>
            <a:ext cx="18732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Immagine 16" descr="imgres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98" y="2852638"/>
            <a:ext cx="1331913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1" y="3068538"/>
            <a:ext cx="23034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16013"/>
            <a:ext cx="20875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 descr="ADRIA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61" y="1773138"/>
            <a:ext cx="12954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ALTENRHEIN AV.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3" y="4724300"/>
            <a:ext cx="1800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 descr="AMETEK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 b="41251"/>
          <a:stretch>
            <a:fillRect/>
          </a:stretch>
        </p:blipFill>
        <p:spPr bwMode="auto">
          <a:xfrm>
            <a:off x="4643661" y="2852638"/>
            <a:ext cx="203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EADS PZL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148" y="2708175"/>
            <a:ext cx="1473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BELLEAIR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6" y="5589488"/>
            <a:ext cx="2476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 descr="EMFA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73" y="4005163"/>
            <a:ext cx="13668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 descr="ELBIT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021288"/>
            <a:ext cx="21859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JET AVIATION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4" b="35181"/>
          <a:stretch>
            <a:fillRect/>
          </a:stretch>
        </p:blipFill>
        <p:spPr bwMode="auto">
          <a:xfrm>
            <a:off x="4716686" y="4868763"/>
            <a:ext cx="1828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 descr="AVIOCOM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23" y="5876825"/>
            <a:ext cx="1574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 descr="image062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61" y="5949850"/>
            <a:ext cx="172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 descr="EAS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00563"/>
            <a:ext cx="22320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uppo 23"/>
          <p:cNvGrpSpPr/>
          <p:nvPr/>
        </p:nvGrpSpPr>
        <p:grpSpPr>
          <a:xfrm>
            <a:off x="0" y="6872"/>
            <a:ext cx="9144000" cy="564016"/>
            <a:chOff x="0" y="6872"/>
            <a:chExt cx="9144000" cy="564016"/>
          </a:xfrm>
        </p:grpSpPr>
        <p:sp>
          <p:nvSpPr>
            <p:cNvPr id="25" name="Rettangolo 24"/>
            <p:cNvSpPr/>
            <p:nvPr/>
          </p:nvSpPr>
          <p:spPr>
            <a:xfrm>
              <a:off x="1" y="10159"/>
              <a:ext cx="9143999" cy="560729"/>
            </a:xfrm>
            <a:prstGeom prst="rect">
              <a:avLst/>
            </a:prstGeom>
            <a:solidFill>
              <a:srgbClr val="71BF71"/>
            </a:solidFill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72"/>
              <a:ext cx="3552092" cy="5640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3"/>
          <p:cNvSpPr>
            <a:spLocks noGrp="1"/>
          </p:cNvSpPr>
          <p:nvPr>
            <p:ph type="title"/>
          </p:nvPr>
        </p:nvSpPr>
        <p:spPr>
          <a:xfrm>
            <a:off x="755576" y="878276"/>
            <a:ext cx="7772400" cy="1307232"/>
          </a:xfrm>
        </p:spPr>
        <p:txBody>
          <a:bodyPr/>
          <a:lstStyle/>
          <a:p>
            <a:r>
              <a:rPr lang="en-US" altLang="it-IT" dirty="0"/>
              <a:t>PRODUCTS</a:t>
            </a:r>
          </a:p>
        </p:txBody>
      </p:sp>
      <p:sp>
        <p:nvSpPr>
          <p:cNvPr id="29699" name="Rettangolo 1"/>
          <p:cNvSpPr>
            <a:spLocks noChangeArrowheads="1"/>
          </p:cNvSpPr>
          <p:nvPr/>
        </p:nvSpPr>
        <p:spPr bwMode="auto">
          <a:xfrm>
            <a:off x="827584" y="2492896"/>
            <a:ext cx="777686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it-IT" sz="4400" dirty="0"/>
              <a:t>40+ Product groups</a:t>
            </a:r>
          </a:p>
          <a:p>
            <a:pPr algn="ctr" eaLnBrk="1" hangingPunct="1"/>
            <a:r>
              <a:rPr lang="en-US" altLang="it-IT" sz="4400" dirty="0"/>
              <a:t>300+ Manufacturers</a:t>
            </a:r>
          </a:p>
          <a:p>
            <a:pPr algn="ctr" eaLnBrk="1" hangingPunct="1"/>
            <a:r>
              <a:rPr lang="en-US" altLang="it-IT" sz="4400" dirty="0"/>
              <a:t>6000+ P/N (90% chemicals) 250+ turning articles in stock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0" y="6872"/>
            <a:ext cx="9144000" cy="564016"/>
            <a:chOff x="0" y="6872"/>
            <a:chExt cx="9144000" cy="564016"/>
          </a:xfrm>
        </p:grpSpPr>
        <p:sp>
          <p:nvSpPr>
            <p:cNvPr id="6" name="Rettangolo 5"/>
            <p:cNvSpPr/>
            <p:nvPr/>
          </p:nvSpPr>
          <p:spPr>
            <a:xfrm>
              <a:off x="1" y="10159"/>
              <a:ext cx="9143999" cy="560729"/>
            </a:xfrm>
            <a:prstGeom prst="rect">
              <a:avLst/>
            </a:prstGeom>
            <a:solidFill>
              <a:srgbClr val="71BF71"/>
            </a:solidFill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72"/>
              <a:ext cx="3552092" cy="5640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556241-8E19-456A-9EEE-C2A15414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2357"/>
            <a:ext cx="7772400" cy="731168"/>
          </a:xfrm>
        </p:spPr>
        <p:txBody>
          <a:bodyPr/>
          <a:lstStyle/>
          <a:p>
            <a:r>
              <a:rPr lang="it-IT" dirty="0"/>
              <a:t>LINE CARD</a:t>
            </a:r>
          </a:p>
        </p:txBody>
      </p:sp>
      <p:graphicFrame>
        <p:nvGraphicFramePr>
          <p:cNvPr id="17" name="Segnaposto contenuto 16">
            <a:extLst>
              <a:ext uri="{FF2B5EF4-FFF2-40B4-BE49-F238E27FC236}">
                <a16:creationId xmlns:a16="http://schemas.microsoft.com/office/drawing/2014/main" id="{615C5841-C7B7-493A-BB71-99901D6B9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309602"/>
              </p:ext>
            </p:extLst>
          </p:nvPr>
        </p:nvGraphicFramePr>
        <p:xfrm>
          <a:off x="251520" y="1345851"/>
          <a:ext cx="1584176" cy="5058545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1793862028"/>
                    </a:ext>
                  </a:extLst>
                </a:gridCol>
              </a:tblGrid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effectLst/>
                          <a:latin typeface="Calibri" panose="020F0502020204030204" pitchFamily="34" charset="0"/>
                        </a:rPr>
                        <a:t>3M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9599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ACC SILICONES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58134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ACROS ORGANICS BVBA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521165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ADDINOL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77506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ADHETEC ADHESIVE SOLUTIONS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239385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ADVANCE TAPES INTERNATIONAL LTD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48034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AEROSHELL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94179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AGFA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57602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AI TECHNOLOGY, INC.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59855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AIRTECH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95366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AKROFIRE, INC.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80266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effectLst/>
                          <a:latin typeface="Calibri" panose="020F0502020204030204" pitchFamily="34" charset="0"/>
                        </a:rPr>
                        <a:t>AKZO NOBEL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193232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ALCEA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690394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ALFA AESAR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66441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ALGLAS UK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663754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ALPHA ADHESIVES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5845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AMBERSIL U.K. - CRC GROUP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41837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AMBRO-SOL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4398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AMERICAN FIBER &amp; FINISHING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46327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AMERICAN GAS &amp; CHEMICAL CO.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66632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AMFUEL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94286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ANDREA GALLO DI LUIGI SRL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82926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APLIX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89999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ARCANE INDUSTRIES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2795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AREXONS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99878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ARKEMA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348974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Av</a:t>
                      </a:r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-DEC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74663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AXSON ITALIA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914234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AZTEC CHEMICAL INC.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58311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BASF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4655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BEACON ADHESIVES CO.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90844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BELLINI SYSTEMS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76252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BERRY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07574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BICHIMICA SRL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53626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BIO-CIRCLE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328128"/>
                  </a:ext>
                </a:extLst>
              </a:tr>
            </a:tbl>
          </a:graphicData>
        </a:graphic>
      </p:graphicFrame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38A8AD58-DF23-45D7-91C3-FF0E6FB09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810090"/>
              </p:ext>
            </p:extLst>
          </p:nvPr>
        </p:nvGraphicFramePr>
        <p:xfrm>
          <a:off x="2198812" y="1273682"/>
          <a:ext cx="1728192" cy="5058545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3020798929"/>
                    </a:ext>
                  </a:extLst>
                </a:gridCol>
              </a:tblGrid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BLUESTAR SILICONES - ELKEM SILICONES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80668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BOLSAN COMPANY INC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86363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BOSTIK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66540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BP OIL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66895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BRON AEROTECH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21442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C. REINHOLD GMBH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84266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CAAPCOAT INC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13925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CALDART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57088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CAODURO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13307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CAPLUGS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92184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CARLO ERBA REAGENTS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30033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CASTROL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89841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CASWELL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60957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CGM CIGIEMME SPA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95544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CHEM TREND ITALY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28484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CHEMEON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71082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CHEMETALL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519072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CHEMOURS NETHERLANDS BV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71513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CHEMTREND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5478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CHEMTRONICS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22703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CHIMICA CBR S.p.A.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17222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CHIMICA DR.FR. D’AGOSTINO S.p.A.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014812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CHOBOND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57453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CLEAN CONSULT INTERNATIONAL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47545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CLICK BOND Inc.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210102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CM CHIMICA SRL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66697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COMPOSITE MATERIALS ITALY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46990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COMPOSITION MATERIALS CO., INC.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48350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COOPER STANDARD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943692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CORROSION TECHNOLOGIES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2374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CORTEC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93935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CR LAURENCE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22923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CRC INDUSTRIES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553832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DALLAS WIPING MATERIALS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78876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DANTECANEVA SRL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634254"/>
                  </a:ext>
                </a:extLst>
              </a:tr>
            </a:tbl>
          </a:graphicData>
        </a:graphic>
      </p:graphicFrame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id="{1A31817A-F0BA-4EBF-AFEB-5BB721705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443253"/>
              </p:ext>
            </p:extLst>
          </p:nvPr>
        </p:nvGraphicFramePr>
        <p:xfrm>
          <a:off x="4572000" y="1234514"/>
          <a:ext cx="1800200" cy="4921385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val="1594223709"/>
                    </a:ext>
                  </a:extLst>
                </a:gridCol>
              </a:tblGrid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DAUBERT CHEMICAL COMP. INC.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6508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DAYTON GRANGER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9119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DELAPENA HONING EQUIPMENT LTD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95715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DEROYAL TEXTILES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16575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DIAB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84880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DIATEX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531465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DISTRIP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1108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DOMINO UK LTD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445292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DOWDUPONT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422715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DUE-CI ELECTRONIC S.R.L.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73012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DYMAX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641574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EASTMAN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07079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EDDING INTERNATIONAL GMBH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93129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ELANTAS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5254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E-LEATHER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83020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ELECTROLUBE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41265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ELETTROCHIMICA VALLE STAFFORA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27182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EMAX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39530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ENI SPA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863514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EPOXY TECHNOLOGY INC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07070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effectLst/>
                          <a:latin typeface="Calibri" panose="020F0502020204030204" pitchFamily="34" charset="0"/>
                        </a:rPr>
                        <a:t>ESPA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03374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effectLst/>
                          <a:latin typeface="Calibri" panose="020F0502020204030204" pitchFamily="34" charset="0"/>
                        </a:rPr>
                        <a:t>EUROCARBON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45650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EUROCEL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559444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EUROTROL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66132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EVERLUBE PRODUCTS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80588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EVONIK INDSUTRIES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40082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EXXONMOBIL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908605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FEDERAL MOGUL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02958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FLAME CONTROL COATINGS LLC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76121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effectLst/>
                          <a:latin typeface="Calibri" panose="020F0502020204030204" pitchFamily="34" charset="0"/>
                        </a:rPr>
                        <a:t>FLAMEMASTER CORP.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22584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FLUORTEN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52854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FRIDLE GROUP - SEALING EXPERTS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55653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FUCHS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74625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GA.NI. SPA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99833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GERFLOR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667759"/>
                  </a:ext>
                </a:extLst>
              </a:tr>
            </a:tbl>
          </a:graphicData>
        </a:graphic>
      </p:graphicFrame>
      <p:graphicFrame>
        <p:nvGraphicFramePr>
          <p:cNvPr id="20" name="Tabella 19">
            <a:extLst>
              <a:ext uri="{FF2B5EF4-FFF2-40B4-BE49-F238E27FC236}">
                <a16:creationId xmlns:a16="http://schemas.microsoft.com/office/drawing/2014/main" id="{DEF021C4-A705-4B29-A3B6-F36E66E6B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331806"/>
              </p:ext>
            </p:extLst>
          </p:nvPr>
        </p:nvGraphicFramePr>
        <p:xfrm>
          <a:off x="6583520" y="1268576"/>
          <a:ext cx="2174160" cy="4921385"/>
        </p:xfrm>
        <a:graphic>
          <a:graphicData uri="http://schemas.openxmlformats.org/drawingml/2006/table">
            <a:tbl>
              <a:tblPr/>
              <a:tblGrid>
                <a:gridCol w="2174160">
                  <a:extLst>
                    <a:ext uri="{9D8B030D-6E8A-4147-A177-3AD203B41FA5}">
                      <a16:colId xmlns:a16="http://schemas.microsoft.com/office/drawing/2014/main" val="547047053"/>
                    </a:ext>
                  </a:extLst>
                </a:gridCol>
              </a:tblGrid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GLYPTAL INC.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21512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GRACO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44854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GREEN STAR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15540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effectLst/>
                          <a:latin typeface="Calibri" panose="020F0502020204030204" pitchFamily="34" charset="0"/>
                        </a:rPr>
                        <a:t>HANGSTERFER'S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29149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HB FULLER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597214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HENKEL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53625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effectLst/>
                          <a:latin typeface="Calibri" panose="020F0502020204030204" pitchFamily="34" charset="0"/>
                        </a:rPr>
                        <a:t>HENTZEN COATINGS, INC.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63616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HERAEUS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07186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HERESITE PROTECTIVE COATINGS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031495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HEXCEL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6924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HEXION INC.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95316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HODGE (MAC ANTS ABRASIVES)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92897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HODT KORROSIONSSCHUTZ GMBH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18346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HOLT INTERNATIONAL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79191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HUMISEAL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28243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HUNTSMAN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59457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HYLOMAR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75502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HYPRO INDUSTRIAL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02595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ILARIO ORMEZZANO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33691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IMATEC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079792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INDEPENDENT INK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94441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effectLst/>
                          <a:latin typeface="Calibri" panose="020F0502020204030204" pitchFamily="34" charset="0"/>
                        </a:rPr>
                        <a:t>INDESTRUCTIBLE PAINT LTD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655465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INSULFAB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52502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INTERNATIONAL PAINT LTD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03465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INTERNATIONAL PRODUCTS CORPORATION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21832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INTREPID COATINGS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14428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IRPLAST S.P.A.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12868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ISCA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304805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ITALGESSI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174315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ITW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37215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effectLst/>
                          <a:latin typeface="Calibri" panose="020F0502020204030204" pitchFamily="34" charset="0"/>
                        </a:rPr>
                        <a:t>JEHIER SAS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198702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JOINTEK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51933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effectLst/>
                          <a:latin typeface="Calibri" panose="020F0502020204030204" pitchFamily="34" charset="0"/>
                        </a:rPr>
                        <a:t>JPR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34082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KEMPER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77398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KESTER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289881"/>
                  </a:ext>
                </a:extLst>
              </a:tr>
            </a:tbl>
          </a:graphicData>
        </a:graphic>
      </p:graphicFrame>
      <p:grpSp>
        <p:nvGrpSpPr>
          <p:cNvPr id="21" name="Gruppo 20">
            <a:extLst>
              <a:ext uri="{FF2B5EF4-FFF2-40B4-BE49-F238E27FC236}">
                <a16:creationId xmlns:a16="http://schemas.microsoft.com/office/drawing/2014/main" id="{3CA0EAA4-4D53-41C7-99C2-8EA6580D6480}"/>
              </a:ext>
            </a:extLst>
          </p:cNvPr>
          <p:cNvGrpSpPr/>
          <p:nvPr/>
        </p:nvGrpSpPr>
        <p:grpSpPr>
          <a:xfrm>
            <a:off x="0" y="6872"/>
            <a:ext cx="9144000" cy="564016"/>
            <a:chOff x="0" y="6872"/>
            <a:chExt cx="9144000" cy="564016"/>
          </a:xfrm>
        </p:grpSpPr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62FB99E4-3172-4B8B-BD9C-0BF2C8D26214}"/>
                </a:ext>
              </a:extLst>
            </p:cNvPr>
            <p:cNvSpPr/>
            <p:nvPr/>
          </p:nvSpPr>
          <p:spPr>
            <a:xfrm>
              <a:off x="1" y="10159"/>
              <a:ext cx="9143999" cy="560729"/>
            </a:xfrm>
            <a:prstGeom prst="rect">
              <a:avLst/>
            </a:prstGeom>
            <a:solidFill>
              <a:srgbClr val="71BF71"/>
            </a:solidFill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DBEC4FEF-4B8C-4177-8190-F1A4BF833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72"/>
              <a:ext cx="3552092" cy="564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8124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556241-8E19-456A-9EEE-C2A15414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2357"/>
            <a:ext cx="7772400" cy="731168"/>
          </a:xfrm>
        </p:spPr>
        <p:txBody>
          <a:bodyPr/>
          <a:lstStyle/>
          <a:p>
            <a:r>
              <a:rPr lang="it-IT" dirty="0"/>
              <a:t>LINE CARD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6EA1AAB0-66BC-436A-97E7-7FF3B6AFDA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363692"/>
              </p:ext>
            </p:extLst>
          </p:nvPr>
        </p:nvGraphicFramePr>
        <p:xfrm>
          <a:off x="323528" y="1243525"/>
          <a:ext cx="2174160" cy="4921385"/>
        </p:xfrm>
        <a:graphic>
          <a:graphicData uri="http://schemas.openxmlformats.org/drawingml/2006/table">
            <a:tbl>
              <a:tblPr/>
              <a:tblGrid>
                <a:gridCol w="2174160">
                  <a:extLst>
                    <a:ext uri="{9D8B030D-6E8A-4147-A177-3AD203B41FA5}">
                      <a16:colId xmlns:a16="http://schemas.microsoft.com/office/drawing/2014/main" val="367557343"/>
                    </a:ext>
                  </a:extLst>
                </a:gridCol>
              </a:tblGrid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KILFROST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65505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KIMBERLY CLARK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56036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KLEBERTEK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987495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KLUBER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12470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KUHMICHEL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79521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LACKFABRIK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85180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LAIRD TECHNOLOGIES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688142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LAK PLASTER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28563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LAMART CORPORATION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50658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LAMIRSA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05202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LANXESS SOLUTIONS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46943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effectLst/>
                          <a:latin typeface="Calibri" panose="020F0502020204030204" pitchFamily="34" charset="0"/>
                        </a:rPr>
                        <a:t>LE JOINT FRANCAIS STILLMAN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670604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LEEPOXY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44468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LEVOSIL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12778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LGC STANDARDS SRL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03063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LLEWELLYN RYNALD LTD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83073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LOCKEREY COMP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012585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LORD CORPORATION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711024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LPS LABORATORIES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41461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LUBRIPLATE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76043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MABRA PLASTIK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90470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MACDERMID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042215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MADER AERO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668914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effectLst/>
                          <a:latin typeface="Calibri" panose="020F0502020204030204" pitchFamily="34" charset="0"/>
                        </a:rPr>
                        <a:t>MAGNOLIA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87915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MANKIEWICZ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53346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effectLst/>
                          <a:latin typeface="Calibri" panose="020F0502020204030204" pitchFamily="34" charset="0"/>
                        </a:rPr>
                        <a:t>MAPAERO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14449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MASCHINENFABRIK H. MEYER GMBH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764064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MASK-OFF COMPANY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30567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effectLst/>
                          <a:latin typeface="Calibri" panose="020F0502020204030204" pitchFamily="34" charset="0"/>
                        </a:rPr>
                        <a:t>MAXIBLAST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35883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MC GEAN-ROHCO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03383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MERCK LIFE SCIENCE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921935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MICRO MEASUREMENTS (A VPG BRAND)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941314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MICRO SURFACE FINISHING PRODUCTS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67633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MILLER STEPHENSON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18412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MINKON LTD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178898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760C64C6-6101-4AD0-9B36-20840A68C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154169"/>
              </p:ext>
            </p:extLst>
          </p:nvPr>
        </p:nvGraphicFramePr>
        <p:xfrm>
          <a:off x="2397840" y="1255783"/>
          <a:ext cx="2174160" cy="5058545"/>
        </p:xfrm>
        <a:graphic>
          <a:graphicData uri="http://schemas.openxmlformats.org/drawingml/2006/table">
            <a:tbl>
              <a:tblPr/>
              <a:tblGrid>
                <a:gridCol w="2174160">
                  <a:extLst>
                    <a:ext uri="{9D8B030D-6E8A-4147-A177-3AD203B41FA5}">
                      <a16:colId xmlns:a16="http://schemas.microsoft.com/office/drawing/2014/main" val="3805717460"/>
                    </a:ext>
                  </a:extLst>
                </a:gridCol>
              </a:tblGrid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MIRODUR S.P.A.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28025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MKK GMBH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45357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MOLYDAL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86531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MOMENTIVE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577714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MONOPOL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81447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MORGAN ADVANCED MATERIALS/WESGO METALS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32117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NCH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23658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NILS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20417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NIMAX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54053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NITTO-DENKO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69795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NORPLEX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30332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NORTHWEST AERO TEXTILES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30361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NOVAGARD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15014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NVSC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75406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NYCOTE LAB. CORP.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82711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ORAPI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023622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ORCON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19893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ORSA FOAM SPA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43434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PALINI VERNICI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12221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PANACOL ELOSON GMBH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671894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PARAGON SCIENTIFIC LTD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16273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PARKER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49325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PELSEAL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74396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PERKIN ELMER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8449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PERMABOND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11966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PETROFERM CLEANING PRODUCTS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9371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PLUSTAR INC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97265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POTTERS BALLOTINI SAS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53109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effectLst/>
                          <a:latin typeface="Calibri" panose="020F0502020204030204" pitchFamily="34" charset="0"/>
                        </a:rPr>
                        <a:t>PPG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32352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effectLst/>
                          <a:latin typeface="Calibri" panose="020F0502020204030204" pitchFamily="34" charset="0"/>
                        </a:rPr>
                        <a:t>PPG SEMCO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96006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PRAXAIR SURFACE TECHNOLOGIES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73488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PRECISION FABRICS GROUP (PFG)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44723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PRIST AEROSPACE PRODUCTS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01331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PROCHIMA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96740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PROPAGROUP SPA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189660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0A5D440-801F-44F5-9AC1-727A56351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990983"/>
              </p:ext>
            </p:extLst>
          </p:nvPr>
        </p:nvGraphicFramePr>
        <p:xfrm>
          <a:off x="4572000" y="1277278"/>
          <a:ext cx="2174160" cy="4921385"/>
        </p:xfrm>
        <a:graphic>
          <a:graphicData uri="http://schemas.openxmlformats.org/drawingml/2006/table">
            <a:tbl>
              <a:tblPr/>
              <a:tblGrid>
                <a:gridCol w="2174160">
                  <a:extLst>
                    <a:ext uri="{9D8B030D-6E8A-4147-A177-3AD203B41FA5}">
                      <a16:colId xmlns:a16="http://schemas.microsoft.com/office/drawing/2014/main" val="169594203"/>
                    </a:ext>
                  </a:extLst>
                </a:gridCol>
              </a:tblGrid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PSA PRODUITS SANITAIRES AERONEFS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36225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RANDOLPH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72429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REAGECON DIAGNOSTICS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833475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RHENUS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93135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ROBNOR RESINLAB LTD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98735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ROCOL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99566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ROULUNDS BRAKING APS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0577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effectLst/>
                          <a:latin typeface="Calibri" panose="020F0502020204030204" pitchFamily="34" charset="0"/>
                        </a:rPr>
                        <a:t>ROYAL ADHESIVES &amp; SEALANTS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51834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RPM TECHNOLOGY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071602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RS PRO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1142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SAFRAN AEROSYSTEMS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77338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SAINT GOBAIN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115662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SAINT GOBAIN ABRASIVES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19718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SANFORD, L.P.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61410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SARATOGA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56570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SCHAEFER MACHINE COMPANY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772592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SCHUELKE &amp; MAYR GMBH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931785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SEKO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85379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SHERMAN CHEMICALS UK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30811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SHERWIN INC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481440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SHERWIN WILLIAMS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81416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SIFCO ASC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28195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SIKA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22022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SIMCO COATINGS INC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37629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SKYDROL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8096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SOCOMORE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361575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SOLIANI EMC SRL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23343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SOLVAY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02576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SOLVENT KLEENE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17898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SPECIAL TOOLS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5996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SREM TECHNOLOGIES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886374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STABOND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97732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STAUB &amp; CO. - SILBERMANN GMBH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10643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STONER INC.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10629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STRUCTIL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484210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F73B6486-13BA-46A3-A9C6-1343BD0E8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141818"/>
              </p:ext>
            </p:extLst>
          </p:nvPr>
        </p:nvGraphicFramePr>
        <p:xfrm>
          <a:off x="6646312" y="1277278"/>
          <a:ext cx="2174160" cy="4921385"/>
        </p:xfrm>
        <a:graphic>
          <a:graphicData uri="http://schemas.openxmlformats.org/drawingml/2006/table">
            <a:tbl>
              <a:tblPr/>
              <a:tblGrid>
                <a:gridCol w="2174160">
                  <a:extLst>
                    <a:ext uri="{9D8B030D-6E8A-4147-A177-3AD203B41FA5}">
                      <a16:colId xmlns:a16="http://schemas.microsoft.com/office/drawing/2014/main" val="3101736700"/>
                    </a:ext>
                  </a:extLst>
                </a:gridCol>
              </a:tblGrid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effectLst/>
                          <a:latin typeface="Calibri" panose="020F0502020204030204" pitchFamily="34" charset="0"/>
                        </a:rPr>
                        <a:t>SULZER METCO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46474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SULZER MIXPAC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56450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SUMITOMO BAKELITE NORTH AMERICA, INC.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9855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SWAGELOK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318634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TECHCON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61222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TECHSPRAY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15765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TEEPOL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99510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TESA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859224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TEXTECH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79067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THETFORD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871324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TIODIZE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56040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85527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TQC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20206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TRANSENE COMPANY, INC.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51667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TRIMITE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55492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TRISTAR COATINGS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256605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TRI-TECH METALS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44907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TUFNOL COMPOSITES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25070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effectLst/>
                          <a:latin typeface="Calibri" panose="020F0502020204030204" pitchFamily="34" charset="0"/>
                        </a:rPr>
                        <a:t>TURCO ITALIANA SPA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31467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TYCO ELECTRONICS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69157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UHU BOSTIK SPA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68683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ULTRACHEM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04966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VALVOLINE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84116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VANTAGE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426952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VELCRO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954195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WACKER CHEMIE AG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29509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WD COMPANY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642425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WEICON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096825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WHITFORD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59744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WULFMEYER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04200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ZEP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12890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ZF LUFTFAHRTECHNIK GMBH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71778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ZIPCHEM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170981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ZODIAC AEROSPACE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664984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ZOTEFOAMS</a:t>
                      </a:r>
                    </a:p>
                  </a:txBody>
                  <a:tcPr marL="3451" marR="3451" marT="3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454551"/>
                  </a:ext>
                </a:extLst>
              </a:tr>
            </a:tbl>
          </a:graphicData>
        </a:graphic>
      </p:graphicFrame>
      <p:grpSp>
        <p:nvGrpSpPr>
          <p:cNvPr id="15" name="Gruppo 14">
            <a:extLst>
              <a:ext uri="{FF2B5EF4-FFF2-40B4-BE49-F238E27FC236}">
                <a16:creationId xmlns:a16="http://schemas.microsoft.com/office/drawing/2014/main" id="{6406E62D-FD20-4EF3-8A5B-C60C2042CBEC}"/>
              </a:ext>
            </a:extLst>
          </p:cNvPr>
          <p:cNvGrpSpPr/>
          <p:nvPr/>
        </p:nvGrpSpPr>
        <p:grpSpPr>
          <a:xfrm>
            <a:off x="0" y="6872"/>
            <a:ext cx="9144000" cy="564016"/>
            <a:chOff x="0" y="6872"/>
            <a:chExt cx="9144000" cy="564016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8AA96437-6E63-4863-83C3-0E8FFF2A4E40}"/>
                </a:ext>
              </a:extLst>
            </p:cNvPr>
            <p:cNvSpPr/>
            <p:nvPr/>
          </p:nvSpPr>
          <p:spPr>
            <a:xfrm>
              <a:off x="1" y="10159"/>
              <a:ext cx="9143999" cy="560729"/>
            </a:xfrm>
            <a:prstGeom prst="rect">
              <a:avLst/>
            </a:prstGeom>
            <a:solidFill>
              <a:srgbClr val="71BF71"/>
            </a:solidFill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74B8ACF5-EB56-4C3F-A4DB-DC7B6F8B5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72"/>
              <a:ext cx="3552092" cy="564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3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102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65" y="1931399"/>
            <a:ext cx="936104" cy="236176"/>
          </a:xfrm>
          <a:effectLst/>
        </p:spPr>
      </p:pic>
      <p:pic>
        <p:nvPicPr>
          <p:cNvPr id="25606" name="Picture 103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3910" y="969281"/>
            <a:ext cx="2344816" cy="255042"/>
          </a:xfrm>
          <a:effectLst/>
        </p:spPr>
      </p:pic>
      <p:sp>
        <p:nvSpPr>
          <p:cNvPr id="32772" name="Rectangle 10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25608" name="Picture 103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0" t="33897" r="32233" b="31869"/>
          <a:stretch/>
        </p:blipFill>
        <p:spPr bwMode="auto">
          <a:xfrm>
            <a:off x="323529" y="3284984"/>
            <a:ext cx="793458" cy="78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34" descr="rpm-transpar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70" y="3078690"/>
            <a:ext cx="1080666" cy="62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64" y="5716187"/>
            <a:ext cx="1247130" cy="68176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lumMod val="75000"/>
                <a:alpha val="75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57" y="4824135"/>
            <a:ext cx="1231007" cy="54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Immagine 2" descr="acc silicones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b="23141"/>
          <a:stretch/>
        </p:blipFill>
        <p:spPr bwMode="auto">
          <a:xfrm>
            <a:off x="2647008" y="3573015"/>
            <a:ext cx="953743" cy="50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Immagine 3" descr="momentive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1" b="25417"/>
          <a:stretch/>
        </p:blipFill>
        <p:spPr bwMode="auto">
          <a:xfrm>
            <a:off x="1362870" y="4322878"/>
            <a:ext cx="1663700" cy="36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Immagine 4" descr="dow corning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25" y="3689868"/>
            <a:ext cx="799803" cy="44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2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8005" y="1580072"/>
            <a:ext cx="1957359" cy="390169"/>
          </a:xfrm>
          <a:effectLst/>
        </p:spPr>
      </p:pic>
      <p:pic>
        <p:nvPicPr>
          <p:cNvPr id="18" name="Picture 103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5" t="22467" r="10075" b="24545"/>
          <a:stretch>
            <a:fillRect/>
          </a:stretch>
        </p:blipFill>
        <p:spPr>
          <a:xfrm>
            <a:off x="7775825" y="3857915"/>
            <a:ext cx="857463" cy="437306"/>
          </a:xfrm>
        </p:spPr>
      </p:pic>
      <p:pic>
        <p:nvPicPr>
          <p:cNvPr id="19" name="Immagine 1" descr="ARALDIT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35" y="4430973"/>
            <a:ext cx="1462698" cy="28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1" descr="HYSOL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13" y="4907201"/>
            <a:ext cx="1055156" cy="31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20" descr="eurocarbon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16" y="5418017"/>
            <a:ext cx="1608050" cy="607975"/>
          </a:xfrm>
          <a:prstGeom prst="rect">
            <a:avLst/>
          </a:prstGeom>
          <a:effectLst/>
        </p:spPr>
      </p:pic>
      <p:pic>
        <p:nvPicPr>
          <p:cNvPr id="22" name="Immagine 21" descr="magnolia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448" y="2816974"/>
            <a:ext cx="1566617" cy="673257"/>
          </a:xfrm>
          <a:prstGeom prst="rect">
            <a:avLst/>
          </a:prstGeom>
          <a:effectLst/>
        </p:spPr>
      </p:pic>
      <p:pic>
        <p:nvPicPr>
          <p:cNvPr id="23" name="Immagine 1" descr="zyvax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14580" r="5156" b="14188"/>
          <a:stretch>
            <a:fillRect/>
          </a:stretch>
        </p:blipFill>
        <p:spPr bwMode="auto">
          <a:xfrm>
            <a:off x="4572000" y="4275473"/>
            <a:ext cx="1088677" cy="60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magine 23" descr="cytec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5" b="31876"/>
          <a:stretch>
            <a:fillRect/>
          </a:stretch>
        </p:blipFill>
        <p:spPr bwMode="auto">
          <a:xfrm>
            <a:off x="2074566" y="2707566"/>
            <a:ext cx="1050664" cy="29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43" descr="C:\Documents and Settings\Pellarin.DOMINIO\Desktop\logo TURCO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09" y="4272190"/>
            <a:ext cx="569687" cy="49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033"/>
          <p:cNvSpPr txBox="1">
            <a:spLocks noChangeArrowheads="1"/>
          </p:cNvSpPr>
          <p:nvPr/>
        </p:nvSpPr>
        <p:spPr bwMode="auto">
          <a:xfrm>
            <a:off x="7468995" y="4400008"/>
            <a:ext cx="1151606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lumMod val="75000"/>
                <a:alpha val="75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200" b="1" dirty="0">
                <a:latin typeface="Tahoma" panose="020B0604030504040204" pitchFamily="34" charset="0"/>
              </a:rPr>
              <a:t>Maxi-</a:t>
            </a:r>
            <a:r>
              <a:rPr lang="it-IT" altLang="it-IT" sz="1200" b="1" dirty="0" err="1">
                <a:latin typeface="Tahoma" panose="020B0604030504040204" pitchFamily="34" charset="0"/>
              </a:rPr>
              <a:t>Blast</a:t>
            </a:r>
            <a:r>
              <a:rPr lang="it-IT" altLang="it-IT" sz="1200" b="1" dirty="0">
                <a:latin typeface="Tahoma" panose="020B0604030504040204" pitchFamily="34" charset="0"/>
              </a:rPr>
              <a:t>®</a:t>
            </a:r>
          </a:p>
        </p:txBody>
      </p:sp>
      <p:pic>
        <p:nvPicPr>
          <p:cNvPr id="27" name="Immagin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77" y="2365791"/>
            <a:ext cx="2166336" cy="48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64" y="3172699"/>
            <a:ext cx="1538287" cy="46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magine 2" descr="CHEMETALL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27"/>
          <a:stretch>
            <a:fillRect/>
          </a:stretch>
        </p:blipFill>
        <p:spPr bwMode="auto">
          <a:xfrm>
            <a:off x="291647" y="2382701"/>
            <a:ext cx="983639" cy="20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magine 3" descr="zipchem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16" y="3685729"/>
            <a:ext cx="877206" cy="58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magine 4" descr="zep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19643" r="4465" b="19196"/>
          <a:stretch>
            <a:fillRect/>
          </a:stretch>
        </p:blipFill>
        <p:spPr bwMode="auto">
          <a:xfrm>
            <a:off x="6135980" y="3593711"/>
            <a:ext cx="995790" cy="6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949003"/>
              </p:ext>
            </p:extLst>
          </p:nvPr>
        </p:nvGraphicFramePr>
        <p:xfrm>
          <a:off x="7584670" y="2281924"/>
          <a:ext cx="1081760" cy="61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a Photo Editor" r:id="rId25" imgW="7276190" imgH="4105848" progId="MSPhotoEd.3">
                  <p:embed/>
                </p:oleObj>
              </mc:Choice>
              <mc:Fallback>
                <p:oleObj name="Fotografia Photo Editor" r:id="rId25" imgW="7276190" imgH="4105848" progId="MSPhotoEd.3">
                  <p:embed/>
                  <p:pic>
                    <p:nvPicPr>
                      <p:cNvPr id="32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4670" y="2281924"/>
                        <a:ext cx="1081760" cy="610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Immagine 1" descr="MAPAERO.jp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65" y="927812"/>
            <a:ext cx="1269311" cy="99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magine 2" descr="ANAC.jp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378" y="5407671"/>
            <a:ext cx="1893966" cy="65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magine 1" descr="INDESTRUCTIBLE PAINTS.jp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56" y="2660444"/>
            <a:ext cx="1600145" cy="47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magine 2" descr="ppg.jp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45" y="5510746"/>
            <a:ext cx="712738" cy="53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magine 4" descr="SHWRWIN DOUBLE CHECK.jp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24176"/>
            <a:ext cx="2277449" cy="64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magine 37" descr="magnaflux.jp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557" y="821307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magine 1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3" b="31227"/>
          <a:stretch>
            <a:fillRect/>
          </a:stretch>
        </p:blipFill>
        <p:spPr bwMode="auto">
          <a:xfrm>
            <a:off x="2169292" y="1928977"/>
            <a:ext cx="9467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magine 1" descr="dow corning - molykote.jp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" t="37500" r="9259" b="37500"/>
          <a:stretch>
            <a:fillRect/>
          </a:stretch>
        </p:blipFill>
        <p:spPr bwMode="auto">
          <a:xfrm>
            <a:off x="7335198" y="5058794"/>
            <a:ext cx="1653193" cy="49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magine 2" descr="BP Castrol.jp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49"/>
          <a:stretch>
            <a:fillRect/>
          </a:stretch>
        </p:blipFill>
        <p:spPr bwMode="auto">
          <a:xfrm>
            <a:off x="6016159" y="2203380"/>
            <a:ext cx="1319039" cy="50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magine 3" descr="SHELL.jp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r="16989"/>
          <a:stretch>
            <a:fillRect/>
          </a:stretch>
        </p:blipFill>
        <p:spPr bwMode="auto">
          <a:xfrm>
            <a:off x="717350" y="5389147"/>
            <a:ext cx="636652" cy="77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magine 4" descr="TECTYL.jp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r="10803"/>
          <a:stretch>
            <a:fillRect/>
          </a:stretch>
        </p:blipFill>
        <p:spPr bwMode="auto">
          <a:xfrm>
            <a:off x="3723463" y="4265801"/>
            <a:ext cx="824983" cy="67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magine 5" descr="nyco.jp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18" y="1528393"/>
            <a:ext cx="831070" cy="69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magine 1" descr="raychem.jp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65" y="1426757"/>
            <a:ext cx="1688037" cy="36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magine 45" descr="sulzer metco.jpg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67" y="5010719"/>
            <a:ext cx="1889573" cy="40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039" descr="logo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364" y="999752"/>
            <a:ext cx="803449" cy="61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909430"/>
              </p:ext>
            </p:extLst>
          </p:nvPr>
        </p:nvGraphicFramePr>
        <p:xfrm>
          <a:off x="310196" y="958977"/>
          <a:ext cx="169906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a Photo Editor" r:id="rId42" imgW="15190476" imgH="3933333" progId="MSPhotoEd.3">
                  <p:embed/>
                </p:oleObj>
              </mc:Choice>
              <mc:Fallback>
                <p:oleObj name="Fotografia Photo Editor" r:id="rId42" imgW="15190476" imgH="3933333" progId="MSPhotoEd.3">
                  <p:embed/>
                  <p:pic>
                    <p:nvPicPr>
                      <p:cNvPr id="48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6" y="958977"/>
                        <a:ext cx="169906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Immagine 2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170430"/>
            <a:ext cx="1608208" cy="32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itolo 3"/>
          <p:cNvSpPr txBox="1">
            <a:spLocks/>
          </p:cNvSpPr>
          <p:nvPr/>
        </p:nvSpPr>
        <p:spPr bwMode="auto">
          <a:xfrm>
            <a:off x="4428118" y="5976875"/>
            <a:ext cx="3045190" cy="86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sz="3200" dirty="0">
                <a:solidFill>
                  <a:schemeClr val="tx2"/>
                </a:solidFill>
              </a:rPr>
              <a:t>AND MANY MORE…</a:t>
            </a:r>
          </a:p>
        </p:txBody>
      </p:sp>
      <p:grpSp>
        <p:nvGrpSpPr>
          <p:cNvPr id="51" name="Gruppo 50"/>
          <p:cNvGrpSpPr/>
          <p:nvPr/>
        </p:nvGrpSpPr>
        <p:grpSpPr>
          <a:xfrm>
            <a:off x="0" y="6872"/>
            <a:ext cx="9144000" cy="564016"/>
            <a:chOff x="0" y="6872"/>
            <a:chExt cx="9144000" cy="564016"/>
          </a:xfrm>
        </p:grpSpPr>
        <p:sp>
          <p:nvSpPr>
            <p:cNvPr id="53" name="Rettangolo 52"/>
            <p:cNvSpPr/>
            <p:nvPr/>
          </p:nvSpPr>
          <p:spPr>
            <a:xfrm>
              <a:off x="1" y="10159"/>
              <a:ext cx="9143999" cy="560729"/>
            </a:xfrm>
            <a:prstGeom prst="rect">
              <a:avLst/>
            </a:prstGeom>
            <a:solidFill>
              <a:srgbClr val="71BF71"/>
            </a:solidFill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4" name="Immagine 53"/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72"/>
              <a:ext cx="3552092" cy="564016"/>
            </a:xfrm>
            <a:prstGeom prst="rect">
              <a:avLst/>
            </a:prstGeom>
          </p:spPr>
        </p:pic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AVIOCHEM gen. pres. 2018-07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0026" y="749581"/>
            <a:ext cx="4401974" cy="724859"/>
          </a:xfrm>
        </p:spPr>
        <p:txBody>
          <a:bodyPr/>
          <a:lstStyle/>
          <a:p>
            <a:pPr eaLnBrk="1" hangingPunct="1"/>
            <a:r>
              <a:rPr lang="en-GB" altLang="it-IT" dirty="0"/>
              <a:t>SERVICES</a:t>
            </a:r>
            <a:br>
              <a:rPr lang="en-GB" altLang="it-IT" sz="2000" dirty="0"/>
            </a:br>
            <a:endParaRPr lang="en-GB" altLang="it-IT" sz="20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46228" y="1268760"/>
            <a:ext cx="4109748" cy="1152128"/>
          </a:xfrm>
        </p:spPr>
        <p:txBody>
          <a:bodyPr/>
          <a:lstStyle/>
          <a:p>
            <a:r>
              <a:rPr lang="en-GB" altLang="it-IT" dirty="0"/>
              <a:t>Consolidated purchasing</a:t>
            </a:r>
          </a:p>
          <a:p>
            <a:r>
              <a:rPr lang="en-GB" altLang="it-IT" dirty="0"/>
              <a:t>Stock management</a:t>
            </a:r>
          </a:p>
          <a:p>
            <a:endParaRPr lang="en-GB" altLang="it-IT" dirty="0"/>
          </a:p>
          <a:p>
            <a:endParaRPr lang="en-GB" alt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3010" name="Rectangle 10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3" name="Immagine 2" descr="eushe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59" y="814202"/>
            <a:ext cx="4176713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0" y="6872"/>
            <a:ext cx="9144000" cy="564016"/>
            <a:chOff x="0" y="6872"/>
            <a:chExt cx="9144000" cy="564016"/>
          </a:xfrm>
        </p:grpSpPr>
        <p:sp>
          <p:nvSpPr>
            <p:cNvPr id="8" name="Rettangolo 7"/>
            <p:cNvSpPr/>
            <p:nvPr/>
          </p:nvSpPr>
          <p:spPr>
            <a:xfrm>
              <a:off x="1" y="10159"/>
              <a:ext cx="9143999" cy="560729"/>
            </a:xfrm>
            <a:prstGeom prst="rect">
              <a:avLst/>
            </a:prstGeom>
            <a:solidFill>
              <a:srgbClr val="71BF71"/>
            </a:solidFill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72"/>
              <a:ext cx="3552092" cy="564016"/>
            </a:xfrm>
            <a:prstGeom prst="rect">
              <a:avLst/>
            </a:prstGeom>
          </p:spPr>
        </p:pic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1631CC7E-42CF-4568-BF80-86E8F02E7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092" y="3068600"/>
            <a:ext cx="5508104" cy="3531146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EC1F0BC1-E556-41B8-B7B4-AE9A82A1F1E7}"/>
              </a:ext>
            </a:extLst>
          </p:cNvPr>
          <p:cNvCxnSpPr/>
          <p:nvPr/>
        </p:nvCxnSpPr>
        <p:spPr>
          <a:xfrm flipV="1">
            <a:off x="3419872" y="2276872"/>
            <a:ext cx="1656184" cy="1008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E50EBA6-A88B-4698-9176-563921FBD364}"/>
              </a:ext>
            </a:extLst>
          </p:cNvPr>
          <p:cNvCxnSpPr>
            <a:cxnSpLocks/>
          </p:cNvCxnSpPr>
          <p:nvPr/>
        </p:nvCxnSpPr>
        <p:spPr>
          <a:xfrm>
            <a:off x="2915816" y="4918600"/>
            <a:ext cx="1296144" cy="945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865BE82-1992-4542-9D5B-F48BAF1FD9CD}"/>
              </a:ext>
            </a:extLst>
          </p:cNvPr>
          <p:cNvSpPr txBox="1"/>
          <p:nvPr/>
        </p:nvSpPr>
        <p:spPr>
          <a:xfrm>
            <a:off x="448887" y="2831543"/>
            <a:ext cx="294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it-IT" dirty="0"/>
              <a:t>MSDS – CLP/GHS –REACH services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3AFB040-782C-452E-B8FF-2403EC4D9641}"/>
              </a:ext>
            </a:extLst>
          </p:cNvPr>
          <p:cNvSpPr txBox="1"/>
          <p:nvPr/>
        </p:nvSpPr>
        <p:spPr>
          <a:xfrm>
            <a:off x="214116" y="4228346"/>
            <a:ext cx="2989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NILE: chemical documents made simple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4" grpId="0" build="p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1600200" y="2590800"/>
            <a:ext cx="6248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6000"/>
              <a:t>THANK YOU !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0" y="6872"/>
            <a:ext cx="9144000" cy="564016"/>
            <a:chOff x="0" y="6872"/>
            <a:chExt cx="9144000" cy="564016"/>
          </a:xfrm>
        </p:grpSpPr>
        <p:sp>
          <p:nvSpPr>
            <p:cNvPr id="4" name="Rettangolo 3"/>
            <p:cNvSpPr/>
            <p:nvPr/>
          </p:nvSpPr>
          <p:spPr>
            <a:xfrm>
              <a:off x="1" y="10159"/>
              <a:ext cx="9143999" cy="560729"/>
            </a:xfrm>
            <a:prstGeom prst="rect">
              <a:avLst/>
            </a:prstGeom>
            <a:solidFill>
              <a:srgbClr val="71BF71"/>
            </a:solidFill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72"/>
              <a:ext cx="3552092" cy="5640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z="4800" dirty="0"/>
              <a:t>WHO ARE WE?</a:t>
            </a:r>
          </a:p>
          <a:p>
            <a:r>
              <a:rPr lang="it-IT" altLang="it-IT" sz="4800" dirty="0"/>
              <a:t>WHAT DO WE DO?</a:t>
            </a:r>
          </a:p>
          <a:p>
            <a:r>
              <a:rPr lang="it-IT" altLang="it-IT" sz="4800" dirty="0"/>
              <a:t>WHY WE DO IT?</a:t>
            </a:r>
          </a:p>
          <a:p>
            <a:r>
              <a:rPr lang="it-IT" altLang="it-IT" sz="4800" dirty="0"/>
              <a:t>OUR ORGANIZATION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0" y="6872"/>
            <a:ext cx="9144000" cy="564016"/>
            <a:chOff x="0" y="6872"/>
            <a:chExt cx="9144000" cy="564016"/>
          </a:xfrm>
        </p:grpSpPr>
        <p:sp>
          <p:nvSpPr>
            <p:cNvPr id="6" name="Rettangolo 5"/>
            <p:cNvSpPr/>
            <p:nvPr/>
          </p:nvSpPr>
          <p:spPr>
            <a:xfrm>
              <a:off x="1" y="10159"/>
              <a:ext cx="9143999" cy="560729"/>
            </a:xfrm>
            <a:prstGeom prst="rect">
              <a:avLst/>
            </a:prstGeom>
            <a:solidFill>
              <a:srgbClr val="71BF71"/>
            </a:solidFill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72"/>
              <a:ext cx="3552092" cy="5640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3"/>
          <p:cNvSpPr>
            <a:spLocks noGrp="1"/>
          </p:cNvSpPr>
          <p:nvPr>
            <p:ph type="title"/>
          </p:nvPr>
        </p:nvSpPr>
        <p:spPr>
          <a:xfrm>
            <a:off x="684213" y="836613"/>
            <a:ext cx="7772400" cy="1143000"/>
          </a:xfrm>
        </p:spPr>
        <p:txBody>
          <a:bodyPr/>
          <a:lstStyle/>
          <a:p>
            <a:r>
              <a:rPr lang="it-IT" altLang="it-IT" dirty="0"/>
              <a:t>WHO ARE WE?</a:t>
            </a:r>
          </a:p>
        </p:txBody>
      </p:sp>
      <p:sp>
        <p:nvSpPr>
          <p:cNvPr id="21506" name="Segnaposto contenuto 4"/>
          <p:cNvSpPr>
            <a:spLocks noGrp="1"/>
          </p:cNvSpPr>
          <p:nvPr>
            <p:ph idx="1"/>
          </p:nvPr>
        </p:nvSpPr>
        <p:spPr>
          <a:xfrm>
            <a:off x="685800" y="2420938"/>
            <a:ext cx="7772400" cy="3168650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FontTx/>
              <a:buNone/>
            </a:pPr>
            <a:r>
              <a:rPr lang="en-US" altLang="it-IT" sz="4000" dirty="0"/>
              <a:t>We are a team of people working in the BU dedicated, since 1951, to aerospace.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0" y="6872"/>
            <a:ext cx="9144000" cy="564016"/>
            <a:chOff x="0" y="6872"/>
            <a:chExt cx="9144000" cy="564016"/>
          </a:xfrm>
        </p:grpSpPr>
        <p:sp>
          <p:nvSpPr>
            <p:cNvPr id="8" name="Rettangolo 7"/>
            <p:cNvSpPr/>
            <p:nvPr/>
          </p:nvSpPr>
          <p:spPr>
            <a:xfrm>
              <a:off x="1" y="10159"/>
              <a:ext cx="9143999" cy="560729"/>
            </a:xfrm>
            <a:prstGeom prst="rect">
              <a:avLst/>
            </a:prstGeom>
            <a:solidFill>
              <a:srgbClr val="71BF71"/>
            </a:solidFill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72"/>
              <a:ext cx="3552092" cy="5640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6BF253-B643-40F1-A847-B08FD6D9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08" y="284454"/>
            <a:ext cx="7772400" cy="1143000"/>
          </a:xfrm>
        </p:spPr>
        <p:txBody>
          <a:bodyPr/>
          <a:lstStyle/>
          <a:p>
            <a:r>
              <a:rPr lang="it-IT" dirty="0"/>
              <a:t>WHERE ARE WE?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0218D2C-5A46-46E5-8645-68D95A97E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55017"/>
            <a:ext cx="4427399" cy="458112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D1F7402-6644-43DD-80FC-D71A4F065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958" y="2204864"/>
            <a:ext cx="4319850" cy="278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5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3"/>
          <p:cNvSpPr>
            <a:spLocks noGrp="1"/>
          </p:cNvSpPr>
          <p:nvPr>
            <p:ph type="title"/>
          </p:nvPr>
        </p:nvSpPr>
        <p:spPr>
          <a:xfrm>
            <a:off x="684213" y="1014626"/>
            <a:ext cx="7772400" cy="648494"/>
          </a:xfrm>
        </p:spPr>
        <p:txBody>
          <a:bodyPr/>
          <a:lstStyle/>
          <a:p>
            <a:r>
              <a:rPr lang="it-IT" altLang="it-IT" dirty="0"/>
              <a:t>WHAT DO WE DO?</a:t>
            </a:r>
          </a:p>
        </p:txBody>
      </p:sp>
      <p:sp>
        <p:nvSpPr>
          <p:cNvPr id="22530" name="Segnaposto contenuto 4"/>
          <p:cNvSpPr>
            <a:spLocks noGrp="1"/>
          </p:cNvSpPr>
          <p:nvPr>
            <p:ph idx="1"/>
          </p:nvPr>
        </p:nvSpPr>
        <p:spPr>
          <a:xfrm>
            <a:off x="107504" y="2025308"/>
            <a:ext cx="2808312" cy="4067988"/>
          </a:xfrm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en-US" altLang="it-IT" dirty="0"/>
              <a:t>AGENCY</a:t>
            </a:r>
          </a:p>
          <a:p>
            <a:pPr marL="0" indent="0" algn="ctr">
              <a:buFontTx/>
              <a:buNone/>
            </a:pPr>
            <a:r>
              <a:rPr lang="en-US" altLang="it-IT" dirty="0"/>
              <a:t>Representation of companies in different geographical areas</a:t>
            </a:r>
          </a:p>
          <a:p>
            <a:pPr marL="0" indent="0" algn="ctr">
              <a:buFontTx/>
              <a:buNone/>
            </a:pPr>
            <a:endParaRPr lang="en-US" altLang="it-IT" dirty="0"/>
          </a:p>
        </p:txBody>
      </p:sp>
      <p:sp>
        <p:nvSpPr>
          <p:cNvPr id="7" name="Segnaposto contenuto 4"/>
          <p:cNvSpPr txBox="1">
            <a:spLocks/>
          </p:cNvSpPr>
          <p:nvPr/>
        </p:nvSpPr>
        <p:spPr bwMode="auto">
          <a:xfrm>
            <a:off x="2981100" y="2025308"/>
            <a:ext cx="317862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it-IT" kern="0" dirty="0"/>
              <a:t>DISTRIBUTION</a:t>
            </a:r>
          </a:p>
          <a:p>
            <a:pPr marL="0" indent="0" algn="ctr">
              <a:buFontTx/>
              <a:buNone/>
            </a:pPr>
            <a:r>
              <a:rPr lang="en-US" altLang="it-IT" kern="0" dirty="0"/>
              <a:t>Resale and stock of chemicals, seals and composite for the aerospace and high-end car markets</a:t>
            </a:r>
          </a:p>
        </p:txBody>
      </p:sp>
      <p:sp>
        <p:nvSpPr>
          <p:cNvPr id="8" name="Segnaposto contenuto 4"/>
          <p:cNvSpPr txBox="1">
            <a:spLocks/>
          </p:cNvSpPr>
          <p:nvPr/>
        </p:nvSpPr>
        <p:spPr bwMode="auto">
          <a:xfrm>
            <a:off x="6159726" y="1988839"/>
            <a:ext cx="2808312" cy="396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it-IT" kern="0" dirty="0"/>
              <a:t>ADVANCED SERVICES</a:t>
            </a:r>
          </a:p>
          <a:p>
            <a:pPr marL="0" indent="0" algn="ctr">
              <a:buFontTx/>
              <a:buNone/>
            </a:pPr>
            <a:r>
              <a:rPr lang="en-US" altLang="it-IT" kern="0" dirty="0"/>
              <a:t>Stock management, Reach-connected activities (NILE)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045" y="0"/>
            <a:ext cx="9278916" cy="68890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9EE07FE-6BB7-4B13-8EEE-228BDF8C1340}"/>
              </a:ext>
            </a:extLst>
          </p:cNvPr>
          <p:cNvSpPr txBox="1"/>
          <p:nvPr/>
        </p:nvSpPr>
        <p:spPr>
          <a:xfrm>
            <a:off x="172788" y="6268957"/>
            <a:ext cx="5670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Manufacturing </a:t>
            </a:r>
            <a:r>
              <a:rPr lang="it-IT" sz="2000" dirty="0" err="1"/>
              <a:t>capacity</a:t>
            </a:r>
            <a:r>
              <a:rPr lang="it-IT" sz="2000" dirty="0"/>
              <a:t>: up to 80 t/day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utoUpdateAnimBg="0"/>
      <p:bldP spid="22530" grpId="0" build="p" autoUpdateAnimBg="0"/>
      <p:bldP spid="7" grpId="0" build="p" autoUpdateAnimBg="0"/>
      <p:bldP spid="8" grpId="0" build="p" autoUpdateAnimBg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0" y="6872"/>
            <a:ext cx="9144000" cy="564016"/>
            <a:chOff x="0" y="6872"/>
            <a:chExt cx="9144000" cy="564016"/>
          </a:xfrm>
        </p:grpSpPr>
        <p:sp>
          <p:nvSpPr>
            <p:cNvPr id="5" name="Rettangolo 4"/>
            <p:cNvSpPr/>
            <p:nvPr/>
          </p:nvSpPr>
          <p:spPr>
            <a:xfrm>
              <a:off x="1" y="10159"/>
              <a:ext cx="9143999" cy="560729"/>
            </a:xfrm>
            <a:prstGeom prst="rect">
              <a:avLst/>
            </a:prstGeom>
            <a:solidFill>
              <a:srgbClr val="71BF71"/>
            </a:solidFill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72"/>
              <a:ext cx="3552092" cy="564016"/>
            </a:xfrm>
            <a:prstGeom prst="rect">
              <a:avLst/>
            </a:prstGeom>
          </p:spPr>
        </p:pic>
      </p:grp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WHY WE DO IT?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691177" y="2060848"/>
            <a:ext cx="7772400" cy="4114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it-IT" altLang="it-IT" sz="3600" dirty="0"/>
              <a:t>to be</a:t>
            </a:r>
          </a:p>
          <a:p>
            <a:pPr marL="0" indent="0" algn="ctr">
              <a:buFontTx/>
              <a:buNone/>
            </a:pPr>
            <a:r>
              <a:rPr lang="it-IT" altLang="it-IT" sz="9600" dirty="0"/>
              <a:t>close</a:t>
            </a:r>
            <a:r>
              <a:rPr lang="it-IT" altLang="it-IT" sz="9600" dirty="0">
                <a:solidFill>
                  <a:srgbClr val="008000"/>
                </a:solidFill>
              </a:rPr>
              <a:t>2</a:t>
            </a:r>
            <a:r>
              <a:rPr lang="it-IT" altLang="it-IT" sz="9600" dirty="0"/>
              <a:t>you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24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/>
          <p:cNvSpPr>
            <a:spLocks noGrp="1"/>
          </p:cNvSpPr>
          <p:nvPr>
            <p:ph type="title"/>
          </p:nvPr>
        </p:nvSpPr>
        <p:spPr>
          <a:xfrm>
            <a:off x="685800" y="1015504"/>
            <a:ext cx="7772400" cy="1143000"/>
          </a:xfrm>
        </p:spPr>
        <p:txBody>
          <a:bodyPr/>
          <a:lstStyle/>
          <a:p>
            <a:r>
              <a:rPr lang="it-IT" altLang="it-IT" dirty="0"/>
              <a:t>CERTIFICATIONS AND MEMBERSHIP</a:t>
            </a:r>
          </a:p>
        </p:txBody>
      </p:sp>
      <p:sp>
        <p:nvSpPr>
          <p:cNvPr id="23554" name="Segnaposto contenuto 7"/>
          <p:cNvSpPr>
            <a:spLocks noGrp="1"/>
          </p:cNvSpPr>
          <p:nvPr>
            <p:ph idx="1"/>
          </p:nvPr>
        </p:nvSpPr>
        <p:spPr>
          <a:xfrm>
            <a:off x="1259632" y="4509120"/>
            <a:ext cx="4536504" cy="1368152"/>
          </a:xfrm>
        </p:spPr>
        <p:txBody>
          <a:bodyPr/>
          <a:lstStyle/>
          <a:p>
            <a:pPr algn="ctr"/>
            <a:r>
              <a:rPr lang="it-IT" altLang="it-IT" dirty="0"/>
              <a:t>EN 9001 : 2015</a:t>
            </a:r>
          </a:p>
          <a:p>
            <a:pPr algn="ctr"/>
            <a:r>
              <a:rPr lang="it-IT" altLang="it-IT" dirty="0"/>
              <a:t>EN 9120 : 2018</a:t>
            </a:r>
          </a:p>
        </p:txBody>
      </p:sp>
      <p:pic>
        <p:nvPicPr>
          <p:cNvPr id="23555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54176"/>
            <a:ext cx="35639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033713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0" y="6872"/>
            <a:ext cx="9144000" cy="564016"/>
            <a:chOff x="0" y="6872"/>
            <a:chExt cx="9144000" cy="564016"/>
          </a:xfrm>
        </p:grpSpPr>
        <p:sp>
          <p:nvSpPr>
            <p:cNvPr id="8" name="Rettangolo 7"/>
            <p:cNvSpPr/>
            <p:nvPr/>
          </p:nvSpPr>
          <p:spPr>
            <a:xfrm>
              <a:off x="1" y="10159"/>
              <a:ext cx="9143999" cy="560729"/>
            </a:xfrm>
            <a:prstGeom prst="rect">
              <a:avLst/>
            </a:prstGeom>
            <a:solidFill>
              <a:srgbClr val="71BF71"/>
            </a:solidFill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72"/>
              <a:ext cx="3552092" cy="564016"/>
            </a:xfrm>
            <a:prstGeom prst="rect">
              <a:avLst/>
            </a:prstGeom>
          </p:spPr>
        </p:pic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67CE804C-DA3C-43DE-AB05-AD6311E75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4437525"/>
            <a:ext cx="1584176" cy="1587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OUR ORGANIZATION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0" y="6872"/>
            <a:ext cx="9144000" cy="564016"/>
            <a:chOff x="0" y="6872"/>
            <a:chExt cx="9144000" cy="564016"/>
          </a:xfrm>
        </p:grpSpPr>
        <p:sp>
          <p:nvSpPr>
            <p:cNvPr id="6" name="Rettangolo 5"/>
            <p:cNvSpPr/>
            <p:nvPr/>
          </p:nvSpPr>
          <p:spPr>
            <a:xfrm>
              <a:off x="1" y="10159"/>
              <a:ext cx="9143999" cy="560729"/>
            </a:xfrm>
            <a:prstGeom prst="rect">
              <a:avLst/>
            </a:prstGeom>
            <a:solidFill>
              <a:srgbClr val="71BF71"/>
            </a:solidFill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72"/>
              <a:ext cx="3552092" cy="564016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6851B1CC-DE2B-45E3-8196-A6DCEF645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2624718"/>
            <a:ext cx="4176464" cy="66210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0A1AA36-06B4-471E-B280-FB07AE339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012" y="3812260"/>
            <a:ext cx="3635896" cy="203661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1B0515E-9BC4-483F-9B4F-2E1893FD4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2420888"/>
            <a:ext cx="3962142" cy="8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1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9A0EA4-AAD7-4FCA-98AD-FD0ACC7B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TURNOVER</a:t>
            </a:r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4218A903-9F25-4F78-BE40-1E8FDC2CEB8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1801908"/>
              </p:ext>
            </p:extLst>
          </p:nvPr>
        </p:nvGraphicFramePr>
        <p:xfrm>
          <a:off x="685800" y="1981200"/>
          <a:ext cx="381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453C0762-1156-49A5-B185-D09F9CD4742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258169"/>
              </p:ext>
            </p:extLst>
          </p:nvPr>
        </p:nvGraphicFramePr>
        <p:xfrm>
          <a:off x="4648200" y="1981200"/>
          <a:ext cx="381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uppo 5">
            <a:extLst>
              <a:ext uri="{FF2B5EF4-FFF2-40B4-BE49-F238E27FC236}">
                <a16:creationId xmlns:a16="http://schemas.microsoft.com/office/drawing/2014/main" id="{61683E4A-FD5F-45BF-920B-C471FBDF5A22}"/>
              </a:ext>
            </a:extLst>
          </p:cNvPr>
          <p:cNvGrpSpPr/>
          <p:nvPr/>
        </p:nvGrpSpPr>
        <p:grpSpPr>
          <a:xfrm>
            <a:off x="0" y="6872"/>
            <a:ext cx="9144000" cy="564016"/>
            <a:chOff x="0" y="6872"/>
            <a:chExt cx="9144000" cy="564016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2190FA1-CC61-4EE4-9EB2-ECD27137A3D1}"/>
                </a:ext>
              </a:extLst>
            </p:cNvPr>
            <p:cNvSpPr/>
            <p:nvPr/>
          </p:nvSpPr>
          <p:spPr>
            <a:xfrm>
              <a:off x="1" y="10159"/>
              <a:ext cx="9143999" cy="560729"/>
            </a:xfrm>
            <a:prstGeom prst="rect">
              <a:avLst/>
            </a:prstGeom>
            <a:solidFill>
              <a:srgbClr val="71BF71"/>
            </a:solidFill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57BA6382-569A-42B0-A064-71CF412B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72"/>
              <a:ext cx="3552092" cy="564016"/>
            </a:xfrm>
            <a:prstGeom prst="rect">
              <a:avLst/>
            </a:prstGeom>
          </p:spPr>
        </p:pic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145302-A9B4-4B48-8ED4-29E55B627EB3}"/>
              </a:ext>
            </a:extLst>
          </p:cNvPr>
          <p:cNvSpPr txBox="1"/>
          <p:nvPr/>
        </p:nvSpPr>
        <p:spPr>
          <a:xfrm>
            <a:off x="2411760" y="62373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33 </a:t>
            </a:r>
            <a:r>
              <a:rPr lang="it-IT" dirty="0" err="1"/>
              <a:t>employees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5060129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3d6753-612c-402c-8073-e6776fb4b5a1">
      <Terms xmlns="http://schemas.microsoft.com/office/infopath/2007/PartnerControls"/>
    </lcf76f155ced4ddcb4097134ff3c332f>
    <TaxCatchAll xmlns="fdafb626-0cfd-47ca-8679-40afbdfdb92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14EFBF607803C4A872BB064238E5975" ma:contentTypeVersion="13" ma:contentTypeDescription="Creare un nuovo documento." ma:contentTypeScope="" ma:versionID="2b80452e68c20034afabf44377251d3c">
  <xsd:schema xmlns:xsd="http://www.w3.org/2001/XMLSchema" xmlns:xs="http://www.w3.org/2001/XMLSchema" xmlns:p="http://schemas.microsoft.com/office/2006/metadata/properties" xmlns:ns2="123d6753-612c-402c-8073-e6776fb4b5a1" xmlns:ns3="fdafb626-0cfd-47ca-8679-40afbdfdb924" targetNamespace="http://schemas.microsoft.com/office/2006/metadata/properties" ma:root="true" ma:fieldsID="1c91b707132fdb8706144f2942fa06d4" ns2:_="" ns3:_="">
    <xsd:import namespace="123d6753-612c-402c-8073-e6776fb4b5a1"/>
    <xsd:import namespace="fdafb626-0cfd-47ca-8679-40afbdfdb9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d6753-612c-402c-8073-e6776fb4b5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Tag immagine" ma:readOnly="false" ma:fieldId="{5cf76f15-5ced-4ddc-b409-7134ff3c332f}" ma:taxonomyMulti="true" ma:sspId="dc938b34-eb3b-4dd6-9d95-38413de085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fb626-0cfd-47ca-8679-40afbdfdb92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ea8a769-16d3-48c3-8886-87952608882e}" ma:internalName="TaxCatchAll" ma:showField="CatchAllData" ma:web="fdafb626-0cfd-47ca-8679-40afbdfdb9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5AB538-1243-4D16-A40C-0D4B857BE5D4}">
  <ds:schemaRefs>
    <ds:schemaRef ds:uri="http://schemas.microsoft.com/office/2006/documentManagement/types"/>
    <ds:schemaRef ds:uri="fdafb626-0cfd-47ca-8679-40afbdfdb924"/>
    <ds:schemaRef ds:uri="http://purl.org/dc/dcmitype/"/>
    <ds:schemaRef ds:uri="http://www.w3.org/XML/1998/namespace"/>
    <ds:schemaRef ds:uri="http://schemas.openxmlformats.org/package/2006/metadata/core-properties"/>
    <ds:schemaRef ds:uri="123d6753-612c-402c-8073-e6776fb4b5a1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AE1943F-E23C-43AF-AF7B-0BCC128618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462875-825C-42D7-AD62-4199CD63DBD2}"/>
</file>

<file path=docProps/app.xml><?xml version="1.0" encoding="utf-8"?>
<Properties xmlns="http://schemas.openxmlformats.org/officeDocument/2006/extended-properties" xmlns:vt="http://schemas.openxmlformats.org/officeDocument/2006/docPropsVTypes">
  <Template>Aviochem - tema di office</Template>
  <TotalTime>2</TotalTime>
  <Words>816</Words>
  <Application>Microsoft Office PowerPoint</Application>
  <PresentationFormat>Presentazione su schermo (4:3)</PresentationFormat>
  <Paragraphs>325</Paragraphs>
  <Slides>17</Slides>
  <Notes>1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Struttura predefinita</vt:lpstr>
      <vt:lpstr>Fotografia Photo Editor</vt:lpstr>
      <vt:lpstr>AEROSPACE CHEMICALS and LOGISTICS SOLUTIONS  </vt:lpstr>
      <vt:lpstr>Presentazione standard di PowerPoint</vt:lpstr>
      <vt:lpstr>WHO ARE WE?</vt:lpstr>
      <vt:lpstr>WHERE ARE WE?</vt:lpstr>
      <vt:lpstr>WHAT DO WE DO?</vt:lpstr>
      <vt:lpstr>WHY WE DO IT?</vt:lpstr>
      <vt:lpstr>CERTIFICATIONS AND MEMBERSHIP</vt:lpstr>
      <vt:lpstr>OUR ORGANIZATION</vt:lpstr>
      <vt:lpstr>TURNOVER</vt:lpstr>
      <vt:lpstr>WHO</vt:lpstr>
      <vt:lpstr>WHO</vt:lpstr>
      <vt:lpstr>PRODUCTS</vt:lpstr>
      <vt:lpstr>LINE CARD</vt:lpstr>
      <vt:lpstr>LINE CARD</vt:lpstr>
      <vt:lpstr>Presentazione standard di PowerPoint</vt:lpstr>
      <vt:lpstr>SERVICES </vt:lpstr>
      <vt:lpstr>Presentazione standard di PowerPoint</vt:lpstr>
    </vt:vector>
  </TitlesOfParts>
  <Manager/>
  <Company>Turco S.p.A.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fisognia</dc:creator>
  <cp:keywords/>
  <dc:description/>
  <cp:lastModifiedBy>Maria Grazia Bissolotti</cp:lastModifiedBy>
  <cp:revision>221</cp:revision>
  <cp:lastPrinted>2023-05-18T14:52:52Z</cp:lastPrinted>
  <dcterms:created xsi:type="dcterms:W3CDTF">2009-10-05T17:20:50Z</dcterms:created>
  <dcterms:modified xsi:type="dcterms:W3CDTF">2023-05-18T14:53:01Z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0x010100B14EFBF607803C4A872BB064238E5975</vt:lpwstr>
  </property>
  <property fmtid="{D5CDD505-2E9C-101B-9397-08002B2CF9AE}" pid="3" name="Order">
    <vt:r8>4000</vt:r8>
  </property>
  <property fmtid="{D5CDD505-2E9C-101B-9397-08002B2CF9AE}" pid="4" name="MediaServiceImageTags">
    <vt:lpwstr/>
  </property>
</Properties>
</file>